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263" r:id="rId5"/>
    <p:sldId id="258" r:id="rId6"/>
    <p:sldId id="272" r:id="rId7"/>
    <p:sldId id="271" r:id="rId8"/>
    <p:sldId id="273" r:id="rId9"/>
    <p:sldId id="259" r:id="rId10"/>
    <p:sldId id="266" r:id="rId11"/>
    <p:sldId id="267" r:id="rId12"/>
    <p:sldId id="268" r:id="rId13"/>
    <p:sldId id="269" r:id="rId14"/>
    <p:sldId id="260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1058"/>
    <a:srgbClr val="5A4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5" autoAdjust="0"/>
    <p:restoredTop sz="80522" autoAdjust="0"/>
  </p:normalViewPr>
  <p:slideViewPr>
    <p:cSldViewPr snapToGrid="0" snapToObjects="1">
      <p:cViewPr varScale="1">
        <p:scale>
          <a:sx n="93" d="100"/>
          <a:sy n="93" d="100"/>
        </p:scale>
        <p:origin x="231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516BD5-1D0D-44AC-B0C6-20FEF171203E}" type="datetimeFigureOut">
              <a:rPr lang="en-US" smtClean="0"/>
              <a:t>12/7/2016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4EA301-27FA-443C-8345-9BAE716443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22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Care Team – roles need to be international (part of defining</a:t>
            </a:r>
            <a:r>
              <a:rPr lang="en-US" baseline="0" dirty="0"/>
              <a:t> what a care team is</a:t>
            </a:r>
            <a:r>
              <a:rPr lang="en-US" dirty="0"/>
              <a:t>)</a:t>
            </a:r>
          </a:p>
          <a:p>
            <a:r>
              <a:rPr lang="en-US" dirty="0"/>
              <a:t>Discussion</a:t>
            </a:r>
            <a:r>
              <a:rPr lang="en-US" baseline="0" dirty="0"/>
              <a:t> point: </a:t>
            </a:r>
            <a:r>
              <a:rPr lang="en-US" dirty="0"/>
              <a:t>Process or</a:t>
            </a:r>
            <a:r>
              <a:rPr lang="en-US" baseline="0" dirty="0"/>
              <a:t> model around discharge planning, care coordination</a:t>
            </a:r>
          </a:p>
          <a:p>
            <a:r>
              <a:rPr lang="en-US" baseline="0" dirty="0"/>
              <a:t>Care team member related to the problem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4EA301-27FA-443C-8345-9BAE716443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007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all care teams and directly tied to the health care system</a:t>
            </a:r>
          </a:p>
          <a:p>
            <a:r>
              <a:rPr lang="en-US" baseline="0" dirty="0"/>
              <a:t>Teams that exist and contributes to the well being of the patient that the healthcare system teams need to interact with or at minimal be aware of. </a:t>
            </a:r>
          </a:p>
          <a:p>
            <a:r>
              <a:rPr lang="en-US" baseline="0" dirty="0"/>
              <a:t>Researchers may not contribute to the care plan but need to </a:t>
            </a:r>
            <a:r>
              <a:rPr lang="en-US" baseline="0" dirty="0" err="1"/>
              <a:t>to</a:t>
            </a:r>
            <a:r>
              <a:rPr lang="en-US" baseline="0" dirty="0"/>
              <a:t> be aware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4EA301-27FA-443C-8345-9BAE716443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99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0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3126-25FB-F241-9D08-EF0C3CBFF311}" type="datetimeFigureOut">
              <a:rPr lang="en-US" smtClean="0"/>
              <a:pPr/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hl7.org/images/1/1d/PCWG_Care_Plan_DAM_Specification_-_Part_1_-_Draft_2015-11-04.pdf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PurpleGlob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22415"/>
            <a:ext cx="7772400" cy="1470025"/>
          </a:xfrm>
        </p:spPr>
        <p:txBody>
          <a:bodyPr/>
          <a:lstStyle/>
          <a:p>
            <a:r>
              <a:rPr lang="en-US" dirty="0">
                <a:solidFill>
                  <a:srgbClr val="5A4099"/>
                </a:solidFill>
                <a:latin typeface="Arial"/>
                <a:cs typeface="Arial"/>
              </a:rPr>
              <a:t>Dynamic Care Team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90895"/>
            <a:ext cx="6400800" cy="1053231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Presented by Emma Jones, Tedford Johnson </a:t>
            </a:r>
          </a:p>
        </p:txBody>
      </p:sp>
      <p:pic>
        <p:nvPicPr>
          <p:cNvPr id="5" name="Picture 4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85" y="1609258"/>
            <a:ext cx="4429454" cy="12082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3214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New</a:t>
            </a:r>
          </a:p>
          <a:p>
            <a:r>
              <a:rPr lang="en-US" sz="2000" dirty="0"/>
              <a:t>Care Team Contributor</a:t>
            </a:r>
          </a:p>
          <a:p>
            <a:r>
              <a:rPr lang="en-US" sz="2000" dirty="0"/>
              <a:t>Care Team Service</a:t>
            </a:r>
          </a:p>
          <a:p>
            <a:r>
              <a:rPr lang="en-US" sz="2000" dirty="0"/>
              <a:t>Possibly others depending on standards discovery</a:t>
            </a:r>
          </a:p>
          <a:p>
            <a:pPr marL="0" indent="0">
              <a:buNone/>
            </a:pPr>
            <a:r>
              <a:rPr lang="en-US" sz="2000" b="1" dirty="0"/>
              <a:t>Existing</a:t>
            </a:r>
          </a:p>
          <a:p>
            <a:r>
              <a:rPr lang="en-US" sz="2000" dirty="0"/>
              <a:t>Content Creator</a:t>
            </a:r>
          </a:p>
          <a:p>
            <a:pPr lvl="1"/>
            <a:r>
              <a:rPr lang="en-US" sz="1600" dirty="0"/>
              <a:t>New Transactions</a:t>
            </a:r>
          </a:p>
          <a:p>
            <a:r>
              <a:rPr lang="en-US" sz="2000" dirty="0"/>
              <a:t>Content Consumer</a:t>
            </a:r>
          </a:p>
          <a:p>
            <a:pPr lvl="1"/>
            <a:r>
              <a:rPr lang="en-US" sz="1600" dirty="0"/>
              <a:t>New Transactions</a:t>
            </a:r>
          </a:p>
          <a:p>
            <a:r>
              <a:rPr lang="en-US" sz="2000" dirty="0"/>
              <a:t>Reconciling Agent</a:t>
            </a:r>
          </a:p>
          <a:p>
            <a:pPr marL="457200" lvl="1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357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on Existing Profiles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could inform the structures of future profiles </a:t>
            </a:r>
          </a:p>
          <a:p>
            <a:r>
              <a:rPr lang="en-US" dirty="0"/>
              <a:t>It could be leveraged relative to any other profile that includes care teams or care team members.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910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to be Completed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b="1" dirty="0"/>
              <a:t>Orientation:</a:t>
            </a:r>
            <a:r>
              <a:rPr lang="en-US" dirty="0"/>
              <a:t> The IHE team should receive a presentation of the HL7 CP DAM and the CCS concepts for care team management. </a:t>
            </a:r>
          </a:p>
          <a:p>
            <a:pPr lvl="0"/>
            <a:r>
              <a:rPr lang="en-US" b="1" dirty="0"/>
              <a:t>Gather existing profiles:</a:t>
            </a:r>
            <a:r>
              <a:rPr lang="en-US" dirty="0"/>
              <a:t> The IHE project team should gather its existing profiles that pertain to Care Team Management</a:t>
            </a:r>
          </a:p>
          <a:p>
            <a:pPr lvl="0"/>
            <a:r>
              <a:rPr lang="en-US" b="1" dirty="0"/>
              <a:t>FHIR Resources: </a:t>
            </a:r>
            <a:r>
              <a:rPr lang="en-US" dirty="0"/>
              <a:t>Examine and harmonize existing FHIR resources that can be used to support the applicable CCS capabilities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173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Scope Creep</a:t>
            </a:r>
          </a:p>
          <a:p>
            <a:pPr>
              <a:buNone/>
            </a:pPr>
            <a:endParaRPr lang="en-US" sz="900" b="1" dirty="0"/>
          </a:p>
          <a:p>
            <a:pPr>
              <a:spcBef>
                <a:spcPts val="0"/>
              </a:spcBef>
              <a:buNone/>
            </a:pPr>
            <a:endParaRPr lang="en-US" sz="900" dirty="0"/>
          </a:p>
          <a:p>
            <a:pPr>
              <a:spcBef>
                <a:spcPts val="0"/>
              </a:spcBef>
            </a:pPr>
            <a:r>
              <a:rPr lang="en-US" sz="2800" b="1" dirty="0"/>
              <a:t>Technical Risk</a:t>
            </a:r>
            <a:endParaRPr lang="en-US" sz="2800" dirty="0"/>
          </a:p>
          <a:p>
            <a:pPr lvl="1">
              <a:spcBef>
                <a:spcPts val="0"/>
              </a:spcBef>
            </a:pPr>
            <a:r>
              <a:rPr lang="en-US" sz="2400" dirty="0"/>
              <a:t>Some FHIR resources are still in flux (on going modifications)</a:t>
            </a:r>
          </a:p>
          <a:p>
            <a:pPr lvl="1">
              <a:spcBef>
                <a:spcPts val="0"/>
              </a:spcBef>
            </a:pPr>
            <a:r>
              <a:rPr lang="en-US" sz="2400" dirty="0"/>
              <a:t>Identifying and re-using appropriate technology</a:t>
            </a:r>
          </a:p>
          <a:p>
            <a:pPr lvl="1">
              <a:spcBef>
                <a:spcPts val="0"/>
              </a:spcBef>
            </a:pPr>
            <a:r>
              <a:rPr lang="en-US" sz="2400" dirty="0"/>
              <a:t>Redundancy - many groups are working on FHIR care team profiling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789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Conclusion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solidFill>
                  <a:srgbClr val="241058"/>
                </a:solidFill>
              </a:rPr>
              <a:t>This effort will provide a mechanism to facilitate programmatic care team management for the same patient between applicable care providers and the patient/caregiver to support dynamic, evolving and ongoing care coordination. </a:t>
            </a:r>
            <a:endParaRPr lang="en-US" sz="2000" dirty="0">
              <a:solidFill>
                <a:srgbClr val="241058"/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04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62501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Problem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41058"/>
                </a:solidFill>
                <a:latin typeface="Arial"/>
                <a:cs typeface="Arial"/>
              </a:rPr>
              <a:t>Identifying and coordinating care amongst providers and caregivers can be difficult for patients suffering from complex and/or chronic health conditions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41058"/>
                </a:solidFill>
                <a:latin typeface="Arial"/>
                <a:cs typeface="Arial"/>
              </a:rPr>
              <a:t>Care teams have many different meanings to many different people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41058"/>
                </a:solidFill>
                <a:latin typeface="Arial"/>
                <a:cs typeface="Arial"/>
              </a:rPr>
              <a:t>We need a useful way to facilitate the management of applicable care providers and caregivers to support evolving and ongoing care coordination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Coordination Framework:</a:t>
            </a:r>
          </a:p>
          <a:p>
            <a:r>
              <a:rPr lang="en-US" dirty="0"/>
              <a:t>HL7 DAM as the model framework</a:t>
            </a:r>
            <a:endParaRPr lang="en-US" sz="800" dirty="0"/>
          </a:p>
          <a:p>
            <a:r>
              <a:rPr lang="en-US" dirty="0"/>
              <a:t>HL7 Care Coordination Service Functions</a:t>
            </a:r>
          </a:p>
          <a:p>
            <a:r>
              <a:rPr lang="en-US" dirty="0"/>
              <a:t>HL7 FHIR Resource and IHE Profiles to support CCS Capabilities</a:t>
            </a:r>
          </a:p>
          <a:p>
            <a:pPr lvl="1"/>
            <a:r>
              <a:rPr lang="en-US" dirty="0"/>
              <a:t>Care Team Membership</a:t>
            </a:r>
          </a:p>
          <a:p>
            <a:pPr lvl="1"/>
            <a:r>
              <a:rPr lang="en-US" dirty="0"/>
              <a:t>Care Team Communication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939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Develop a </a:t>
            </a:r>
            <a:r>
              <a:rPr lang="en-US" i="1" dirty="0"/>
              <a:t>Care Team Management </a:t>
            </a:r>
            <a:r>
              <a:rPr lang="en-US" dirty="0"/>
              <a:t>profile that will: </a:t>
            </a:r>
          </a:p>
          <a:p>
            <a:r>
              <a:rPr lang="en-US" dirty="0"/>
              <a:t>Provide a method to consolidate the many care team members that can be associated with a patient</a:t>
            </a:r>
          </a:p>
          <a:p>
            <a:r>
              <a:rPr lang="en-US" dirty="0"/>
              <a:t>Provide a framework for managing care team members</a:t>
            </a:r>
          </a:p>
          <a:p>
            <a:r>
              <a:rPr lang="en-US" dirty="0"/>
              <a:t>Meet the needs of many stakeholders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991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Use Case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514350" indent="-514350" algn="l">
              <a:buFont typeface="+mj-lt"/>
              <a:buAutoNum type="romanUcPeriod"/>
            </a:pPr>
            <a:r>
              <a:rPr lang="en-US" sz="2800" dirty="0">
                <a:solidFill>
                  <a:schemeClr val="tx1"/>
                </a:solidFill>
              </a:rPr>
              <a:t>Care Plan Driven Care teams</a:t>
            </a:r>
          </a:p>
          <a:p>
            <a:pPr marL="971550" lvl="1" indent="-514350" algn="l">
              <a:buFont typeface="+mj-lt"/>
              <a:buAutoNum type="romanUcPeriod"/>
            </a:pPr>
            <a:r>
              <a:rPr lang="en-US" sz="2400" dirty="0">
                <a:solidFill>
                  <a:schemeClr val="tx1"/>
                </a:solidFill>
              </a:rPr>
              <a:t>Transitions in care</a:t>
            </a:r>
          </a:p>
          <a:p>
            <a:pPr marL="857250" lvl="2" algn="l"/>
            <a:r>
              <a:rPr lang="en-US" sz="2000" dirty="0">
                <a:solidFill>
                  <a:schemeClr val="tx1"/>
                </a:solidFill>
              </a:rPr>
              <a:t>Example: Discharge from Acute Care to Post Acute Care</a:t>
            </a:r>
          </a:p>
          <a:p>
            <a:pPr marL="857250" lvl="2" algn="l"/>
            <a:r>
              <a:rPr lang="en-US" sz="2000" dirty="0">
                <a:solidFill>
                  <a:schemeClr val="tx1"/>
                </a:solidFill>
              </a:rPr>
              <a:t>	a) Provider to Provider, Team to Team, Provider to Team, …. transition</a:t>
            </a:r>
          </a:p>
          <a:p>
            <a:pPr marL="857250" lvl="2" algn="l"/>
            <a:r>
              <a:rPr lang="en-US" sz="2000" dirty="0">
                <a:solidFill>
                  <a:schemeClr val="tx1"/>
                </a:solidFill>
              </a:rPr>
              <a:t>	b) Support multi-disciplinary care coordination between providers and patient/caregivers</a:t>
            </a:r>
          </a:p>
          <a:p>
            <a:pPr marL="971550" lvl="1" indent="-514350" algn="l">
              <a:buFont typeface="+mj-lt"/>
              <a:buAutoNum type="romanUcPeriod"/>
            </a:pPr>
            <a:r>
              <a:rPr lang="en-US" sz="2400" dirty="0">
                <a:solidFill>
                  <a:schemeClr val="tx1"/>
                </a:solidFill>
              </a:rPr>
              <a:t>Chronic Disease Management</a:t>
            </a:r>
          </a:p>
          <a:p>
            <a:pPr marL="857250" lvl="2" algn="l"/>
            <a:r>
              <a:rPr lang="en-US" sz="2000" dirty="0">
                <a:solidFill>
                  <a:schemeClr val="tx1"/>
                </a:solidFill>
              </a:rPr>
              <a:t>	a) Management and treatment of chronic health issues</a:t>
            </a:r>
          </a:p>
          <a:p>
            <a:pPr marL="857250" lvl="2" algn="l"/>
            <a:r>
              <a:rPr lang="en-US" sz="2000" dirty="0">
                <a:solidFill>
                  <a:schemeClr val="tx1"/>
                </a:solidFill>
              </a:rPr>
              <a:t>	b) Coordination of referring providers and consulting providers</a:t>
            </a:r>
          </a:p>
          <a:p>
            <a:pPr marL="0" lvl="1" algn="l">
              <a:spcBef>
                <a:spcPts val="0"/>
              </a:spcBef>
              <a:spcAft>
                <a:spcPts val="1200"/>
              </a:spcAft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Use Case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514350" indent="-514350" algn="l">
              <a:buFont typeface="+mj-lt"/>
              <a:buAutoNum type="romanUcPeriod"/>
            </a:pPr>
            <a:r>
              <a:rPr lang="en-US" sz="2800" dirty="0">
                <a:solidFill>
                  <a:schemeClr val="tx1"/>
                </a:solidFill>
              </a:rPr>
              <a:t>Non-Care Plan Driven Care teams</a:t>
            </a:r>
          </a:p>
          <a:p>
            <a:pPr marL="971550" lvl="1" indent="-514350" algn="l">
              <a:buFont typeface="+mj-lt"/>
              <a:buAutoNum type="romanUcPeriod"/>
            </a:pPr>
            <a:r>
              <a:rPr lang="en-US" sz="2400" dirty="0">
                <a:solidFill>
                  <a:schemeClr val="tx1"/>
                </a:solidFill>
              </a:rPr>
              <a:t>Supportive-Care Care Teams supports implications for </a:t>
            </a:r>
            <a:endParaRPr lang="en-US" sz="2000" dirty="0">
              <a:solidFill>
                <a:schemeClr val="tx1"/>
              </a:solidFill>
            </a:endParaRPr>
          </a:p>
          <a:p>
            <a:pPr marL="1428750" lvl="2" indent="-514350" algn="l">
              <a:buFont typeface="+mj-lt"/>
              <a:buAutoNum type="romanUcPeriod"/>
            </a:pPr>
            <a:r>
              <a:rPr lang="en-US" sz="1600" dirty="0">
                <a:solidFill>
                  <a:schemeClr val="tx1"/>
                </a:solidFill>
              </a:rPr>
              <a:t>Quality of care</a:t>
            </a:r>
          </a:p>
          <a:p>
            <a:pPr marL="1428750" lvl="2" indent="-514350" algn="l">
              <a:buFont typeface="+mj-lt"/>
              <a:buAutoNum type="romanUcPeriod"/>
            </a:pPr>
            <a:r>
              <a:rPr lang="en-US" sz="1600" dirty="0">
                <a:solidFill>
                  <a:schemeClr val="tx1"/>
                </a:solidFill>
              </a:rPr>
              <a:t>Quality of life</a:t>
            </a:r>
          </a:p>
          <a:p>
            <a:pPr marL="1428750" lvl="2" indent="-514350" algn="l">
              <a:buFont typeface="+mj-lt"/>
              <a:buAutoNum type="romanUcPeriod"/>
            </a:pPr>
            <a:r>
              <a:rPr lang="en-US" sz="1600" dirty="0">
                <a:solidFill>
                  <a:schemeClr val="tx1"/>
                </a:solidFill>
              </a:rPr>
              <a:t>Healthcare financing </a:t>
            </a:r>
          </a:p>
          <a:p>
            <a:pPr marL="971550" lvl="1" indent="-514350" algn="l">
              <a:buFont typeface="+mj-lt"/>
              <a:buAutoNum type="romanUcPeriod"/>
            </a:pPr>
            <a:r>
              <a:rPr lang="en-US" sz="2000" dirty="0">
                <a:solidFill>
                  <a:schemeClr val="tx1"/>
                </a:solidFill>
              </a:rPr>
              <a:t>Indirectly relates to the health care system</a:t>
            </a:r>
          </a:p>
          <a:p>
            <a:pPr marL="1428750" lvl="2" indent="-514350" algn="l">
              <a:buFont typeface="+mj-lt"/>
              <a:buAutoNum type="romanUcPeriod"/>
            </a:pPr>
            <a:r>
              <a:rPr lang="en-US" sz="1600" dirty="0">
                <a:solidFill>
                  <a:schemeClr val="tx1"/>
                </a:solidFill>
              </a:rPr>
              <a:t>Researchers</a:t>
            </a:r>
          </a:p>
          <a:p>
            <a:pPr lvl="2" algn="l"/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816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CCS Capabilities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6386" y="1600200"/>
            <a:ext cx="5407776" cy="509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83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672" y="0"/>
            <a:ext cx="7490328" cy="68019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95914" y="6581001"/>
            <a:ext cx="26818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</a:t>
            </a:r>
            <a:r>
              <a:rPr lang="en-US" sz="1200" dirty="0">
                <a:hlinkClick r:id="rId3"/>
              </a:rPr>
              <a:t>HL7 Domain Analysis Model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75165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Standards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HL7 CCS Functional Model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FHIR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IHE PIX and ATNA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?? HPD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??? Existing group membership standards</a:t>
            </a:r>
          </a:p>
          <a:p>
            <a:pPr marL="0" lvl="1" algn="l">
              <a:spcBef>
                <a:spcPts val="0"/>
              </a:spcBef>
              <a:spcAft>
                <a:spcPts val="1200"/>
              </a:spcAft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30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2233</TotalTime>
  <Words>495</Words>
  <Application>Microsoft Office PowerPoint</Application>
  <PresentationFormat>On-screen Show (4:3)</PresentationFormat>
  <Paragraphs>82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Dynamic Care Team Management</vt:lpstr>
      <vt:lpstr>The Problem</vt:lpstr>
      <vt:lpstr>The Solution</vt:lpstr>
      <vt:lpstr>The Vision</vt:lpstr>
      <vt:lpstr>Use Case</vt:lpstr>
      <vt:lpstr>Use Case</vt:lpstr>
      <vt:lpstr>CCS Capabilities</vt:lpstr>
      <vt:lpstr>PowerPoint Presentation</vt:lpstr>
      <vt:lpstr>Standards</vt:lpstr>
      <vt:lpstr>Actors</vt:lpstr>
      <vt:lpstr>Impact on Existing Profiles</vt:lpstr>
      <vt:lpstr>Tasks to be Completed</vt:lpstr>
      <vt:lpstr>Risks</vt:lpstr>
      <vt:lpstr>Conclusion</vt:lpstr>
      <vt:lpstr>Thank You</vt:lpstr>
    </vt:vector>
  </TitlesOfParts>
  <Company>RSNA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mstanits</dc:creator>
  <cp:lastModifiedBy>Jones, Emma</cp:lastModifiedBy>
  <cp:revision>42</cp:revision>
  <cp:lastPrinted>2013-02-21T14:05:33Z</cp:lastPrinted>
  <dcterms:created xsi:type="dcterms:W3CDTF">2011-05-17T16:43:13Z</dcterms:created>
  <dcterms:modified xsi:type="dcterms:W3CDTF">2016-12-07T23:42:36Z</dcterms:modified>
</cp:coreProperties>
</file>

<file path=docProps/thumbnail.jpeg>
</file>